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4" r:id="rId2"/>
    <p:sldId id="26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5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1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67A870-DD04-47C0-BCAC-9C6A984061EC}" type="datetimeFigureOut">
              <a:rPr lang="en-US" smtClean="0"/>
              <a:t>8/2/2010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AF88B0-C47B-4017-9447-4418A09B453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ECD5-389A-48AD-AA56-D2F61D34D50C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551E-A9FF-4277-858C-5C587ACDC0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ECD5-389A-48AD-AA56-D2F61D34D50C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551E-A9FF-4277-858C-5C587ACDC0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ECD5-389A-48AD-AA56-D2F61D34D50C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551E-A9FF-4277-858C-5C587ACDC0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ECD5-389A-48AD-AA56-D2F61D34D50C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551E-A9FF-4277-858C-5C587ACDC0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ECD5-389A-48AD-AA56-D2F61D34D50C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551E-A9FF-4277-858C-5C587ACDC0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ECD5-389A-48AD-AA56-D2F61D34D50C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551E-A9FF-4277-858C-5C587ACDC0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ECD5-389A-48AD-AA56-D2F61D34D50C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551E-A9FF-4277-858C-5C587ACDC0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ECD5-389A-48AD-AA56-D2F61D34D50C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551E-A9FF-4277-858C-5C587ACDC0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ECD5-389A-48AD-AA56-D2F61D34D50C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551E-A9FF-4277-858C-5C587ACDC0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ECD5-389A-48AD-AA56-D2F61D34D50C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551E-A9FF-4277-858C-5C587ACDC0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BECD5-389A-48AD-AA56-D2F61D34D50C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551E-A9FF-4277-858C-5C587ACDC0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BECD5-389A-48AD-AA56-D2F61D34D50C}" type="datetimeFigureOut">
              <a:rPr lang="en-US" smtClean="0"/>
              <a:pPr/>
              <a:t>8/2/2010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5551E-A9FF-4277-858C-5C587ACDC0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Romance_Languages" TargetMode="External"/><Relationship Id="rId2" Type="http://schemas.openxmlformats.org/officeDocument/2006/relationships/hyperlink" Target="http://en.wikipedia.org/wiki/Conjugation_of_regular_Catalan_verb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609600"/>
            <a:ext cx="42672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Where does Catalan fit?</a:t>
            </a:r>
            <a:br>
              <a:rPr lang="en-US" dirty="0" smtClean="0"/>
            </a:br>
            <a:r>
              <a:rPr lang="en-US" dirty="0" smtClean="0"/>
              <a:t>Part II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Joy Burdette</a:t>
            </a:r>
            <a:br>
              <a:rPr lang="en-US" dirty="0" smtClean="0"/>
            </a:br>
            <a:r>
              <a:rPr lang="en-US" dirty="0" smtClean="0"/>
              <a:t>Joann </a:t>
            </a:r>
            <a:r>
              <a:rPr lang="en-US" dirty="0" err="1" smtClean="0"/>
              <a:t>Gavigan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2290" name="Picture 2" descr="http://fractalontology.files.wordpress.com/2007/10/philmusart-dali-figur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09600"/>
            <a:ext cx="3924300" cy="55340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Synthetic vs. Analytic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0200" y="4724400"/>
            <a:ext cx="3200400" cy="1447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Fr: </a:t>
            </a:r>
            <a:r>
              <a:rPr lang="en-US" sz="3000" dirty="0" smtClean="0"/>
              <a:t>passé </a:t>
            </a:r>
            <a:r>
              <a:rPr lang="en-US" sz="3000" dirty="0" err="1" smtClean="0"/>
              <a:t>composé</a:t>
            </a:r>
            <a:endParaRPr lang="en-US" sz="3000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chanté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85800" y="4648200"/>
            <a:ext cx="2590800" cy="1782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Sp: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preterite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(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canté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 rot="2077495">
            <a:off x="4095383" y="2450654"/>
            <a:ext cx="3886200" cy="114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sz="3200" dirty="0" smtClean="0">
                <a:latin typeface="+mj-lt"/>
              </a:rPr>
              <a:t>Cat: </a:t>
            </a:r>
            <a:r>
              <a:rPr lang="en-US" sz="3200" dirty="0" err="1" smtClean="0">
                <a:latin typeface="+mj-lt"/>
              </a:rPr>
              <a:t>passat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dirty="0" err="1" smtClean="0">
                <a:latin typeface="+mj-lt"/>
              </a:rPr>
              <a:t>perifràstic</a:t>
            </a:r>
            <a:endParaRPr lang="en-US" sz="3200" dirty="0" smtClean="0">
              <a:latin typeface="+mj-lt"/>
            </a:endParaRP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3200" dirty="0" smtClean="0">
                <a:latin typeface="+mj-lt"/>
              </a:rPr>
              <a:t>	</a:t>
            </a:r>
            <a:r>
              <a:rPr lang="en-US" sz="3200" dirty="0" err="1" smtClean="0">
                <a:latin typeface="+mj-lt"/>
              </a:rPr>
              <a:t>Vaig</a:t>
            </a:r>
            <a:r>
              <a:rPr lang="en-US" sz="3200" dirty="0" smtClean="0">
                <a:latin typeface="+mj-lt"/>
              </a:rPr>
              <a:t> </a:t>
            </a:r>
            <a:r>
              <a:rPr lang="en-US" sz="3200" dirty="0" err="1" smtClean="0">
                <a:latin typeface="+mj-lt"/>
              </a:rPr>
              <a:t>cantar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0" name="Block Arc 9"/>
          <p:cNvSpPr/>
          <p:nvPr/>
        </p:nvSpPr>
        <p:spPr>
          <a:xfrm>
            <a:off x="1066800" y="1371600"/>
            <a:ext cx="6629400" cy="6477000"/>
          </a:xfrm>
          <a:prstGeom prst="blockArc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9092143">
            <a:off x="1533916" y="2301099"/>
            <a:ext cx="2743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Cat: </a:t>
            </a:r>
            <a:r>
              <a:rPr lang="en-US" sz="3200" dirty="0" err="1" smtClean="0"/>
              <a:t>preterite</a:t>
            </a:r>
            <a:r>
              <a:rPr lang="en-US" sz="3200" dirty="0" smtClean="0"/>
              <a:t> (Jo) </a:t>
            </a:r>
            <a:r>
              <a:rPr lang="en-US" sz="3200" dirty="0" err="1" smtClean="0"/>
              <a:t>cantí</a:t>
            </a:r>
            <a:endParaRPr lang="en-US" sz="3200" dirty="0"/>
          </a:p>
        </p:txBody>
      </p:sp>
      <p:sp>
        <p:nvSpPr>
          <p:cNvPr id="13" name="Chevron 12"/>
          <p:cNvSpPr/>
          <p:nvPr/>
        </p:nvSpPr>
        <p:spPr>
          <a:xfrm>
            <a:off x="3886200" y="1981200"/>
            <a:ext cx="378662" cy="60960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7" grpId="0"/>
      <p:bldP spid="10" grpId="0" animBg="1"/>
      <p:bldP spid="11" grpId="2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1800" dirty="0" err="1" smtClean="0"/>
              <a:t>Ayoun</a:t>
            </a:r>
            <a:r>
              <a:rPr lang="en-US" sz="1800" dirty="0" smtClean="0"/>
              <a:t>, </a:t>
            </a:r>
            <a:r>
              <a:rPr lang="en-US" sz="1800" dirty="0" err="1" smtClean="0"/>
              <a:t>Dalila</a:t>
            </a:r>
            <a:r>
              <a:rPr lang="en-US" sz="1800" dirty="0" smtClean="0"/>
              <a:t>, and </a:t>
            </a:r>
            <a:r>
              <a:rPr lang="en-US" sz="1800" dirty="0" err="1" smtClean="0"/>
              <a:t>Salaberry</a:t>
            </a:r>
            <a:r>
              <a:rPr lang="en-US" sz="1800" dirty="0" smtClean="0"/>
              <a:t>, M. Rafael.  2005.  </a:t>
            </a:r>
            <a:r>
              <a:rPr lang="en-US" sz="1800" i="1" dirty="0" smtClean="0"/>
              <a:t>Tense and Aspect in Romance Languages</a:t>
            </a:r>
            <a:r>
              <a:rPr lang="en-US" sz="1800" dirty="0" smtClean="0"/>
              <a:t>.  Amsterdam: John </a:t>
            </a:r>
            <a:r>
              <a:rPr lang="en-US" sz="1800" dirty="0" err="1" smtClean="0"/>
              <a:t>Benjamins</a:t>
            </a:r>
            <a:r>
              <a:rPr lang="en-US" sz="1800" dirty="0" smtClean="0"/>
              <a:t> B.V.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s-ES_tradnl" sz="1800" dirty="0" err="1" smtClean="0"/>
              <a:t>Conjugation</a:t>
            </a:r>
            <a:r>
              <a:rPr lang="es-ES_tradnl" sz="1800" dirty="0" smtClean="0"/>
              <a:t> of regular </a:t>
            </a:r>
            <a:r>
              <a:rPr lang="es-ES_tradnl" sz="1800" dirty="0" err="1" smtClean="0"/>
              <a:t>Catalan</a:t>
            </a:r>
            <a:r>
              <a:rPr lang="es-ES_tradnl" sz="1800" dirty="0" smtClean="0"/>
              <a:t> </a:t>
            </a:r>
            <a:r>
              <a:rPr lang="es-ES_tradnl" sz="1800" dirty="0" err="1" smtClean="0"/>
              <a:t>verbs</a:t>
            </a:r>
            <a:r>
              <a:rPr lang="es-ES_tradnl" sz="1800" dirty="0" smtClean="0"/>
              <a:t>.  2009.  </a:t>
            </a:r>
            <a:r>
              <a:rPr lang="es-ES_tradnl" sz="1800" i="1" dirty="0" err="1" smtClean="0"/>
              <a:t>Wikipedia</a:t>
            </a:r>
            <a:r>
              <a:rPr lang="es-ES_tradnl" sz="1800" dirty="0" smtClean="0"/>
              <a:t>.  (</a:t>
            </a:r>
            <a:r>
              <a:rPr lang="es-ES_tradnl" sz="1800" dirty="0" err="1" smtClean="0"/>
              <a:t>Aug</a:t>
            </a:r>
            <a:r>
              <a:rPr lang="es-ES_tradnl" sz="1800" dirty="0" smtClean="0"/>
              <a:t> 1, 2010). </a:t>
            </a:r>
            <a:r>
              <a:rPr lang="es-ES_tradnl" sz="1800" dirty="0" smtClean="0">
                <a:hlinkClick r:id="rId2"/>
              </a:rPr>
              <a:t>http://en.wikipedia.org/wiki/Conjugation_of_regular_Catalan_verbs</a:t>
            </a:r>
            <a:r>
              <a:rPr lang="es-ES_tradnl" sz="1800" dirty="0" smtClean="0"/>
              <a:t>.</a:t>
            </a:r>
          </a:p>
          <a:p>
            <a:pPr>
              <a:buNone/>
            </a:pPr>
            <a:endParaRPr lang="es-ES_tradnl" sz="1800" dirty="0" smtClean="0"/>
          </a:p>
          <a:p>
            <a:pPr>
              <a:buNone/>
            </a:pPr>
            <a:r>
              <a:rPr lang="en-US" sz="1800" dirty="0" smtClean="0"/>
              <a:t>Harris, Martin, and Nigel Vincent, eds. </a:t>
            </a:r>
            <a:r>
              <a:rPr lang="en-US" sz="1800" dirty="0" smtClean="0"/>
              <a:t>1988. </a:t>
            </a:r>
            <a:r>
              <a:rPr lang="en-US" sz="1800" i="1" dirty="0" smtClean="0"/>
              <a:t>The Romance Languages</a:t>
            </a:r>
            <a:r>
              <a:rPr lang="en-US" sz="1800" dirty="0" smtClean="0"/>
              <a:t>. New York: Oxford UP.</a:t>
            </a:r>
          </a:p>
          <a:p>
            <a:pPr>
              <a:buNone/>
            </a:pPr>
            <a:endParaRPr lang="es-ES_tradnl" sz="1800" dirty="0" smtClean="0"/>
          </a:p>
          <a:p>
            <a:pPr>
              <a:buNone/>
            </a:pPr>
            <a:r>
              <a:rPr lang="es-ES_tradnl" sz="1800" dirty="0" err="1" smtClean="0"/>
              <a:t>Inflection</a:t>
            </a:r>
            <a:r>
              <a:rPr lang="es-ES_tradnl" sz="1800" dirty="0" smtClean="0"/>
              <a:t>.  2010.  </a:t>
            </a:r>
            <a:r>
              <a:rPr lang="es-ES_tradnl" sz="1800" i="1" dirty="0" err="1" smtClean="0"/>
              <a:t>Wikipedia</a:t>
            </a:r>
            <a:r>
              <a:rPr lang="es-ES_tradnl" sz="1800" dirty="0" smtClean="0"/>
              <a:t>.  (</a:t>
            </a:r>
            <a:r>
              <a:rPr lang="es-ES_tradnl" sz="1800" dirty="0" err="1" smtClean="0"/>
              <a:t>Aug</a:t>
            </a:r>
            <a:r>
              <a:rPr lang="es-ES_tradnl" sz="1800" dirty="0" smtClean="0"/>
              <a:t> 1, 2010). </a:t>
            </a:r>
            <a:r>
              <a:rPr lang="es-ES_tradnl" sz="1800" dirty="0" smtClean="0">
                <a:hlinkClick r:id="rId3"/>
              </a:rPr>
              <a:t>http://en.wikipedia.org/wiki/Inflection.</a:t>
            </a:r>
            <a:endParaRPr lang="es-ES_tradnl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s-ES_tradnl" sz="1800" dirty="0" err="1" smtClean="0"/>
              <a:t>Isolating</a:t>
            </a:r>
            <a:r>
              <a:rPr lang="es-ES_tradnl" sz="1800" dirty="0" smtClean="0"/>
              <a:t>  </a:t>
            </a:r>
            <a:r>
              <a:rPr lang="es-ES_tradnl" sz="1800" dirty="0" err="1" smtClean="0"/>
              <a:t>language</a:t>
            </a:r>
            <a:r>
              <a:rPr lang="es-ES_tradnl" sz="1800" dirty="0" smtClean="0"/>
              <a:t>.  2010.  </a:t>
            </a:r>
            <a:r>
              <a:rPr lang="es-ES_tradnl" sz="1800" i="1" dirty="0" err="1" smtClean="0"/>
              <a:t>Wikipedia</a:t>
            </a:r>
            <a:r>
              <a:rPr lang="es-ES_tradnl" sz="1800" dirty="0" smtClean="0"/>
              <a:t>.  (</a:t>
            </a:r>
            <a:r>
              <a:rPr lang="es-ES_tradnl" sz="1800" dirty="0" err="1" smtClean="0"/>
              <a:t>Aug</a:t>
            </a:r>
            <a:r>
              <a:rPr lang="es-ES_tradnl" sz="1800" dirty="0" smtClean="0"/>
              <a:t> 1, 2010). </a:t>
            </a:r>
            <a:r>
              <a:rPr lang="es-ES_tradnl" sz="1800" dirty="0" smtClean="0">
                <a:hlinkClick r:id="rId3"/>
              </a:rPr>
              <a:t>http://en.wikipedia.org/wiki/Analytic_language.</a:t>
            </a:r>
            <a:endParaRPr lang="es-ES_tradnl" sz="1800" dirty="0" smtClean="0"/>
          </a:p>
          <a:p>
            <a:pPr>
              <a:buNone/>
            </a:pPr>
            <a:endParaRPr lang="es-ES_tradnl" sz="1800" dirty="0" smtClean="0"/>
          </a:p>
          <a:p>
            <a:pPr>
              <a:buNone/>
            </a:pPr>
            <a:r>
              <a:rPr lang="es-ES_tradnl" sz="1800" dirty="0" err="1" smtClean="0"/>
              <a:t>Passé</a:t>
            </a:r>
            <a:r>
              <a:rPr lang="es-ES_tradnl" sz="1800" dirty="0" smtClean="0"/>
              <a:t> </a:t>
            </a:r>
            <a:r>
              <a:rPr lang="es-ES_tradnl" sz="1800" dirty="0" err="1" smtClean="0"/>
              <a:t>composé</a:t>
            </a:r>
            <a:r>
              <a:rPr lang="es-ES_tradnl" sz="1800" dirty="0" smtClean="0"/>
              <a:t>.  2010.  </a:t>
            </a:r>
            <a:r>
              <a:rPr lang="es-ES_tradnl" sz="1800" i="1" dirty="0" err="1" smtClean="0"/>
              <a:t>Wikipedia</a:t>
            </a:r>
            <a:r>
              <a:rPr lang="es-ES_tradnl" sz="1800" dirty="0" smtClean="0"/>
              <a:t>.  (</a:t>
            </a:r>
            <a:r>
              <a:rPr lang="es-ES_tradnl" sz="1800" dirty="0" err="1" smtClean="0"/>
              <a:t>Aug</a:t>
            </a:r>
            <a:r>
              <a:rPr lang="es-ES_tradnl" sz="1800" dirty="0" smtClean="0"/>
              <a:t> 1, 2010). </a:t>
            </a:r>
            <a:r>
              <a:rPr lang="es-ES_tradnl" sz="1800" dirty="0" smtClean="0">
                <a:hlinkClick r:id="rId3"/>
              </a:rPr>
              <a:t>http://en.wikipedia.org/wiki/Pass%C3%A9_compos%C3%A9.</a:t>
            </a:r>
            <a:endParaRPr lang="es-ES_tradnl" sz="1800" dirty="0" smtClean="0"/>
          </a:p>
          <a:p>
            <a:pPr>
              <a:buNone/>
            </a:pPr>
            <a:endParaRPr lang="es-ES_tradnl" sz="1800" dirty="0" smtClean="0"/>
          </a:p>
          <a:p>
            <a:pPr>
              <a:buNone/>
            </a:pPr>
            <a:r>
              <a:rPr lang="es-ES_tradnl" sz="1800" dirty="0" err="1" smtClean="0"/>
              <a:t>Periphrasis</a:t>
            </a:r>
            <a:r>
              <a:rPr lang="es-ES_tradnl" sz="1800" dirty="0" smtClean="0"/>
              <a:t>.  2010.  </a:t>
            </a:r>
            <a:r>
              <a:rPr lang="es-ES_tradnl" sz="1800" i="1" dirty="0" err="1" smtClean="0"/>
              <a:t>Wikipedia</a:t>
            </a:r>
            <a:r>
              <a:rPr lang="es-ES_tradnl" sz="1800" dirty="0" smtClean="0"/>
              <a:t>.  (</a:t>
            </a:r>
            <a:r>
              <a:rPr lang="es-ES_tradnl" sz="1800" dirty="0" err="1" smtClean="0"/>
              <a:t>Aug</a:t>
            </a:r>
            <a:r>
              <a:rPr lang="es-ES_tradnl" sz="1800" dirty="0" smtClean="0"/>
              <a:t> 1, 2010). </a:t>
            </a:r>
            <a:r>
              <a:rPr lang="es-ES_tradnl" sz="1800" dirty="0" smtClean="0">
                <a:hlinkClick r:id="rId3"/>
              </a:rPr>
              <a:t>http://en.wikipedia.org/wiki/Periphrasis.</a:t>
            </a:r>
            <a:endParaRPr lang="es-ES_tradnl" sz="1800" dirty="0" smtClean="0"/>
          </a:p>
          <a:p>
            <a:pPr>
              <a:buNone/>
            </a:pPr>
            <a:endParaRPr lang="es-ES_tradnl" sz="1800" dirty="0" smtClean="0"/>
          </a:p>
          <a:p>
            <a:pPr>
              <a:buNone/>
            </a:pPr>
            <a:r>
              <a:rPr lang="en-US" sz="1800" dirty="0" smtClean="0"/>
              <a:t>Posner, Rebecca. 1996. </a:t>
            </a:r>
            <a:r>
              <a:rPr lang="en-US" sz="1800" i="1" dirty="0" smtClean="0"/>
              <a:t>The Romance Languages</a:t>
            </a:r>
            <a:r>
              <a:rPr lang="en-US" sz="1800" dirty="0" smtClean="0"/>
              <a:t>. Cambridge: Cambridge UP.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s-ES_tradnl" sz="1800" dirty="0" err="1" smtClean="0"/>
              <a:t>Synthetic</a:t>
            </a:r>
            <a:r>
              <a:rPr lang="es-ES_tradnl" sz="1800" dirty="0" smtClean="0"/>
              <a:t> </a:t>
            </a:r>
            <a:r>
              <a:rPr lang="es-ES_tradnl" sz="1800" dirty="0" err="1" smtClean="0"/>
              <a:t>Language</a:t>
            </a:r>
            <a:r>
              <a:rPr lang="es-ES_tradnl" sz="1800" dirty="0" smtClean="0"/>
              <a:t>.  2010.  </a:t>
            </a:r>
            <a:r>
              <a:rPr lang="es-ES_tradnl" sz="1800" i="1" dirty="0" err="1" smtClean="0"/>
              <a:t>Wikipedia</a:t>
            </a:r>
            <a:r>
              <a:rPr lang="es-ES_tradnl" sz="1800" dirty="0" smtClean="0"/>
              <a:t>.  (</a:t>
            </a:r>
            <a:r>
              <a:rPr lang="es-ES_tradnl" sz="1800" dirty="0" err="1" smtClean="0"/>
              <a:t>Aug</a:t>
            </a:r>
            <a:r>
              <a:rPr lang="es-ES_tradnl" sz="1800" dirty="0" smtClean="0"/>
              <a:t> 1, 2010). </a:t>
            </a:r>
            <a:r>
              <a:rPr lang="es-ES_tradnl" sz="1800" dirty="0" smtClean="0">
                <a:hlinkClick r:id="rId3"/>
              </a:rPr>
              <a:t>http://en.wikipedia.org/wiki/Synthetic_language.</a:t>
            </a:r>
            <a:endParaRPr lang="es-ES_tradnl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Phonology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No diphthongization (unlike Castilian)</a:t>
            </a:r>
          </a:p>
          <a:p>
            <a:r>
              <a:rPr lang="en-US" dirty="0" smtClean="0"/>
              <a:t>Stressed </a:t>
            </a:r>
            <a:r>
              <a:rPr lang="en-US" dirty="0" smtClean="0"/>
              <a:t>a </a:t>
            </a:r>
            <a:r>
              <a:rPr lang="en-US" dirty="0" smtClean="0"/>
              <a:t>stays unchanged</a:t>
            </a:r>
          </a:p>
          <a:p>
            <a:r>
              <a:rPr lang="en-US" dirty="0" smtClean="0"/>
              <a:t>no rounding of </a:t>
            </a:r>
            <a:r>
              <a:rPr lang="en-US" i="1" dirty="0" smtClean="0"/>
              <a:t>o</a:t>
            </a:r>
            <a:r>
              <a:rPr lang="en-US" dirty="0" smtClean="0"/>
              <a:t> </a:t>
            </a:r>
            <a:r>
              <a:rPr lang="en-US" dirty="0" smtClean="0"/>
              <a:t>or </a:t>
            </a:r>
            <a:r>
              <a:rPr lang="en-US" i="1" dirty="0" smtClean="0"/>
              <a:t>u</a:t>
            </a:r>
            <a:r>
              <a:rPr lang="en-US" i="1" dirty="0" smtClean="0"/>
              <a:t> </a:t>
            </a:r>
            <a:r>
              <a:rPr lang="en-US" i="1" dirty="0" smtClean="0"/>
              <a:t>&gt;</a:t>
            </a:r>
            <a:r>
              <a:rPr lang="en-US" dirty="0" smtClean="0"/>
              <a:t> </a:t>
            </a:r>
            <a:r>
              <a:rPr lang="en-US" i="1" dirty="0" smtClean="0"/>
              <a:t>ö</a:t>
            </a:r>
            <a:r>
              <a:rPr lang="en-US" dirty="0" smtClean="0"/>
              <a:t> or </a:t>
            </a:r>
            <a:r>
              <a:rPr lang="en-US" i="1" dirty="0" smtClean="0"/>
              <a:t>ü</a:t>
            </a:r>
            <a:endParaRPr lang="en-US" dirty="0" smtClean="0"/>
          </a:p>
          <a:p>
            <a:r>
              <a:rPr lang="en-US" dirty="0" smtClean="0"/>
              <a:t>Syncopation of unstressed vowels – not as drastic as Fr./</a:t>
            </a:r>
            <a:r>
              <a:rPr lang="en-US" dirty="0" err="1" smtClean="0"/>
              <a:t>Provençal</a:t>
            </a:r>
            <a:endParaRPr lang="en-US" dirty="0" smtClean="0"/>
          </a:p>
          <a:p>
            <a:r>
              <a:rPr lang="en-US" dirty="0" smtClean="0"/>
              <a:t>Final vowels remain</a:t>
            </a:r>
          </a:p>
          <a:p>
            <a:r>
              <a:rPr lang="en-US" dirty="0" smtClean="0"/>
              <a:t>Weakening of final –as into </a:t>
            </a:r>
            <a:r>
              <a:rPr lang="en-US" i="1" dirty="0" smtClean="0"/>
              <a:t>–</a:t>
            </a:r>
            <a:r>
              <a:rPr lang="en-US" i="1" dirty="0" err="1" smtClean="0"/>
              <a:t>es</a:t>
            </a:r>
            <a:endParaRPr lang="en-US" dirty="0" smtClean="0"/>
          </a:p>
          <a:p>
            <a:r>
              <a:rPr lang="en-US" dirty="0" smtClean="0"/>
              <a:t>Long  </a:t>
            </a:r>
            <a:r>
              <a:rPr lang="en-US" dirty="0" smtClean="0"/>
              <a:t>- ī  </a:t>
            </a:r>
            <a:r>
              <a:rPr lang="en-US" dirty="0" smtClean="0"/>
              <a:t>weakens into </a:t>
            </a:r>
            <a:r>
              <a:rPr lang="en-US" i="1" dirty="0" smtClean="0"/>
              <a:t>–e</a:t>
            </a:r>
            <a:endParaRPr lang="en-US" dirty="0" smtClean="0"/>
          </a:p>
          <a:p>
            <a:r>
              <a:rPr lang="en-US" dirty="0" smtClean="0"/>
              <a:t>Final  </a:t>
            </a:r>
            <a:r>
              <a:rPr lang="en-US" i="1" dirty="0" smtClean="0"/>
              <a:t>-o</a:t>
            </a:r>
            <a:r>
              <a:rPr lang="en-US" dirty="0" smtClean="0"/>
              <a:t> and </a:t>
            </a:r>
            <a:r>
              <a:rPr lang="en-US" i="1" dirty="0" smtClean="0"/>
              <a:t>–u</a:t>
            </a:r>
            <a:r>
              <a:rPr lang="en-US" dirty="0" smtClean="0"/>
              <a:t> remain in 4 other </a:t>
            </a:r>
            <a:r>
              <a:rPr lang="en-US" dirty="0" err="1" smtClean="0"/>
              <a:t>lgs</a:t>
            </a:r>
            <a:r>
              <a:rPr lang="en-US" dirty="0" smtClean="0"/>
              <a:t>, fall in Catalan</a:t>
            </a:r>
          </a:p>
          <a:p>
            <a:r>
              <a:rPr lang="en-US" dirty="0" smtClean="0"/>
              <a:t>Final  </a:t>
            </a:r>
            <a:r>
              <a:rPr lang="en-US" i="1" dirty="0" smtClean="0"/>
              <a:t>-e</a:t>
            </a:r>
            <a:r>
              <a:rPr lang="en-US" dirty="0" smtClean="0"/>
              <a:t> falls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76600" y="381000"/>
            <a:ext cx="2590800" cy="1752600"/>
          </a:xfrm>
          <a:ln>
            <a:solidFill>
              <a:schemeClr val="accent1"/>
            </a:solidFill>
            <a:prstDash val="dashDot"/>
          </a:ln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Lat: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dŭlcem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‘sweet’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hevron 3"/>
          <p:cNvSpPr/>
          <p:nvPr/>
        </p:nvSpPr>
        <p:spPr>
          <a:xfrm>
            <a:off x="3200400" y="2438400"/>
            <a:ext cx="685800" cy="1371600"/>
          </a:xfrm>
          <a:prstGeom prst="chevron">
            <a:avLst/>
          </a:prstGeom>
          <a:solidFill>
            <a:schemeClr val="accent1"/>
          </a:solidFill>
          <a:scene3d>
            <a:camera prst="orthographicFront">
              <a:rot lat="0" lon="5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533400" y="4724400"/>
            <a:ext cx="2590800" cy="1447800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Fr: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doux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019800" y="4724400"/>
            <a:ext cx="2590800" cy="1447800"/>
          </a:xfrm>
          <a:prstGeom prst="rect">
            <a:avLst/>
          </a:prstGeom>
          <a:ln>
            <a:solidFill>
              <a:schemeClr val="tx1"/>
            </a:solidFill>
            <a:prstDash val="lgDashDot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Sp: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dulce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4038600" y="2209800"/>
            <a:ext cx="1066800" cy="45720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Block Arc 10"/>
          <p:cNvSpPr/>
          <p:nvPr/>
        </p:nvSpPr>
        <p:spPr>
          <a:xfrm>
            <a:off x="1447800" y="2819400"/>
            <a:ext cx="6324600" cy="3657600"/>
          </a:xfrm>
          <a:prstGeom prst="blockArc">
            <a:avLst>
              <a:gd name="adj1" fmla="val 10880571"/>
              <a:gd name="adj2" fmla="val 0"/>
              <a:gd name="adj3" fmla="val 25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14600" y="3200400"/>
            <a:ext cx="464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  </a:t>
            </a:r>
            <a:r>
              <a:rPr lang="en-US" sz="3200" dirty="0" err="1" smtClean="0"/>
              <a:t>Occ</a:t>
            </a:r>
            <a:r>
              <a:rPr lang="en-US" sz="3200" dirty="0" smtClean="0"/>
              <a:t>: </a:t>
            </a:r>
            <a:r>
              <a:rPr lang="en-US" sz="3200" dirty="0" err="1" smtClean="0"/>
              <a:t>dous</a:t>
            </a:r>
            <a:r>
              <a:rPr lang="en-US" sz="3200" dirty="0" smtClean="0"/>
              <a:t> </a:t>
            </a:r>
            <a:r>
              <a:rPr lang="en-US" sz="3200" dirty="0" smtClean="0"/>
              <a:t>     Cat</a:t>
            </a:r>
            <a:r>
              <a:rPr lang="en-US" sz="3200" dirty="0" smtClean="0"/>
              <a:t>: </a:t>
            </a:r>
            <a:r>
              <a:rPr lang="en-US" sz="3200" dirty="0" err="1" smtClean="0"/>
              <a:t>dolç</a:t>
            </a:r>
            <a:r>
              <a:rPr lang="en-US" sz="3200" dirty="0" smtClean="0"/>
              <a:t>  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" y="457200"/>
            <a:ext cx="815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LEXICON</a:t>
            </a:r>
            <a:endParaRPr lang="en-US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animBg="1"/>
      <p:bldP spid="6" grpId="0" animBg="1"/>
      <p:bldP spid="10" grpId="0" animBg="1"/>
      <p:bldP spid="11" grpId="1" animBg="1"/>
      <p:bldP spid="15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/>
        </p:nvSpPr>
        <p:spPr>
          <a:xfrm>
            <a:off x="3276600" y="381000"/>
            <a:ext cx="2590800" cy="1752600"/>
          </a:xfrm>
          <a:prstGeom prst="rect">
            <a:avLst/>
          </a:prstGeom>
          <a:ln>
            <a:solidFill>
              <a:schemeClr val="accent1"/>
            </a:solidFill>
            <a:prstDash val="dashDot"/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Lat: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tristis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/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tristus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‘sad’</a:t>
            </a:r>
          </a:p>
        </p:txBody>
      </p:sp>
      <p:sp>
        <p:nvSpPr>
          <p:cNvPr id="12" name="Chevron 11"/>
          <p:cNvSpPr/>
          <p:nvPr/>
        </p:nvSpPr>
        <p:spPr>
          <a:xfrm>
            <a:off x="3200400" y="2438400"/>
            <a:ext cx="685800" cy="1371600"/>
          </a:xfrm>
          <a:prstGeom prst="chevron">
            <a:avLst/>
          </a:prstGeom>
          <a:solidFill>
            <a:schemeClr val="accent1"/>
          </a:solidFill>
          <a:scene3d>
            <a:camera prst="orthographicFront">
              <a:rot lat="0" lon="5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533400" y="4724400"/>
            <a:ext cx="2590800" cy="1447800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Fr: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triste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>
          <a:xfrm>
            <a:off x="6019800" y="4724400"/>
            <a:ext cx="2590800" cy="1447800"/>
          </a:xfrm>
          <a:prstGeom prst="rect">
            <a:avLst/>
          </a:prstGeom>
          <a:ln>
            <a:solidFill>
              <a:schemeClr val="tx1"/>
            </a:solidFill>
            <a:prstDash val="lgDashDot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Sp: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triste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4038600" y="2209800"/>
            <a:ext cx="1066800" cy="45720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Block Arc 15"/>
          <p:cNvSpPr/>
          <p:nvPr/>
        </p:nvSpPr>
        <p:spPr>
          <a:xfrm>
            <a:off x="1447800" y="2819400"/>
            <a:ext cx="6324600" cy="3657600"/>
          </a:xfrm>
          <a:prstGeom prst="blockArc">
            <a:avLst>
              <a:gd name="adj1" fmla="val 10880571"/>
              <a:gd name="adj2" fmla="val 0"/>
              <a:gd name="adj3" fmla="val 25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4600" y="3200400"/>
            <a:ext cx="464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  </a:t>
            </a:r>
            <a:r>
              <a:rPr lang="en-US" sz="3200" dirty="0" err="1" smtClean="0"/>
              <a:t>Occ</a:t>
            </a:r>
            <a:r>
              <a:rPr lang="en-US" sz="3200" dirty="0" smtClean="0"/>
              <a:t>: </a:t>
            </a:r>
            <a:r>
              <a:rPr lang="en-US" sz="3200" dirty="0" err="1" smtClean="0"/>
              <a:t>tritz</a:t>
            </a:r>
            <a:r>
              <a:rPr lang="en-US" sz="3200" dirty="0" smtClean="0"/>
              <a:t> </a:t>
            </a:r>
            <a:r>
              <a:rPr lang="en-US" sz="3200" dirty="0" smtClean="0"/>
              <a:t>      </a:t>
            </a:r>
            <a:r>
              <a:rPr lang="en-US" sz="3200" dirty="0" smtClean="0"/>
              <a:t>Cat: </a:t>
            </a:r>
            <a:r>
              <a:rPr lang="en-US" sz="3200" dirty="0" err="1" smtClean="0"/>
              <a:t>trist</a:t>
            </a:r>
            <a:r>
              <a:rPr lang="en-US" sz="3200" dirty="0" smtClean="0"/>
              <a:t>  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allAtOnce" animBg="1"/>
      <p:bldP spid="13" grpId="0" animBg="1"/>
      <p:bldP spid="14" grpId="0" animBg="1"/>
      <p:bldP spid="15" grpId="0" animBg="1"/>
      <p:bldP spid="16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3276600" y="381000"/>
            <a:ext cx="2590800" cy="1752600"/>
          </a:xfrm>
          <a:prstGeom prst="rect">
            <a:avLst/>
          </a:prstGeom>
          <a:ln>
            <a:solidFill>
              <a:schemeClr val="accent1"/>
            </a:solidFill>
            <a:prstDash val="dashDot"/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Lat: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 /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maris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‘sea’</a:t>
            </a:r>
          </a:p>
        </p:txBody>
      </p:sp>
      <p:sp>
        <p:nvSpPr>
          <p:cNvPr id="6" name="Chevron 5"/>
          <p:cNvSpPr/>
          <p:nvPr/>
        </p:nvSpPr>
        <p:spPr>
          <a:xfrm>
            <a:off x="3200400" y="2438400"/>
            <a:ext cx="685800" cy="1371600"/>
          </a:xfrm>
          <a:prstGeom prst="chevron">
            <a:avLst/>
          </a:prstGeom>
          <a:solidFill>
            <a:schemeClr val="accent1"/>
          </a:solidFill>
          <a:scene3d>
            <a:camera prst="orthographicFront">
              <a:rot lat="0" lon="5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533400" y="4724400"/>
            <a:ext cx="2590800" cy="1447800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Fr: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mer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(f)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019800" y="4724400"/>
            <a:ext cx="2590800" cy="1752600"/>
          </a:xfrm>
          <a:prstGeom prst="rect">
            <a:avLst/>
          </a:prstGeom>
          <a:ln>
            <a:solidFill>
              <a:schemeClr val="tx1"/>
            </a:solidFill>
            <a:prstDash val="lgDashDot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Sp: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mar (m)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/>
              <a:t>(f in Old Sp)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4038600" y="2209800"/>
            <a:ext cx="1066800" cy="45720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Block Arc 9"/>
          <p:cNvSpPr/>
          <p:nvPr/>
        </p:nvSpPr>
        <p:spPr>
          <a:xfrm>
            <a:off x="1447800" y="2819400"/>
            <a:ext cx="6324600" cy="3657600"/>
          </a:xfrm>
          <a:prstGeom prst="blockArc">
            <a:avLst>
              <a:gd name="adj1" fmla="val 10880571"/>
              <a:gd name="adj2" fmla="val 0"/>
              <a:gd name="adj3" fmla="val 25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57400" y="3276600"/>
            <a:ext cx="556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 </a:t>
            </a:r>
            <a:r>
              <a:rPr lang="en-US" sz="3200" dirty="0" err="1" smtClean="0"/>
              <a:t>Occ</a:t>
            </a:r>
            <a:r>
              <a:rPr lang="en-US" sz="3200" dirty="0" smtClean="0"/>
              <a:t>: mar </a:t>
            </a:r>
            <a:r>
              <a:rPr lang="en-US" sz="2000" dirty="0" smtClean="0"/>
              <a:t>(m/f) </a:t>
            </a:r>
            <a:r>
              <a:rPr lang="en-US" sz="2000" dirty="0" smtClean="0"/>
              <a:t>      </a:t>
            </a:r>
            <a:r>
              <a:rPr lang="en-US" sz="3200" dirty="0" smtClean="0"/>
              <a:t> </a:t>
            </a:r>
            <a:r>
              <a:rPr lang="en-US" sz="3200" dirty="0" smtClean="0"/>
              <a:t>Cat: mar </a:t>
            </a:r>
            <a:r>
              <a:rPr lang="en-US" sz="2000" dirty="0" smtClean="0"/>
              <a:t>(m)</a:t>
            </a:r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animBg="1"/>
      <p:bldP spid="8" grpId="0" animBg="1"/>
      <p:bldP spid="9" grpId="0" animBg="1"/>
      <p:bldP spid="10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3276600" y="381000"/>
            <a:ext cx="2590800" cy="1752600"/>
          </a:xfrm>
          <a:prstGeom prst="rect">
            <a:avLst/>
          </a:prstGeom>
          <a:ln>
            <a:solidFill>
              <a:schemeClr val="accent1"/>
            </a:solidFill>
            <a:prstDash val="dashDot"/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Lat: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civitate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‘city’</a:t>
            </a:r>
          </a:p>
        </p:txBody>
      </p:sp>
      <p:sp>
        <p:nvSpPr>
          <p:cNvPr id="5" name="Chevron 4"/>
          <p:cNvSpPr/>
          <p:nvPr/>
        </p:nvSpPr>
        <p:spPr>
          <a:xfrm>
            <a:off x="3200400" y="2438400"/>
            <a:ext cx="685800" cy="1371600"/>
          </a:xfrm>
          <a:prstGeom prst="chevron">
            <a:avLst/>
          </a:prstGeom>
          <a:solidFill>
            <a:schemeClr val="accent1"/>
          </a:solidFill>
          <a:scene3d>
            <a:camera prst="orthographicFront">
              <a:rot lat="0" lon="5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33400" y="4724400"/>
            <a:ext cx="2590800" cy="1447800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Fr: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err="1" smtClean="0"/>
              <a:t>cité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6019800" y="4724400"/>
            <a:ext cx="2590800" cy="1447800"/>
          </a:xfrm>
          <a:prstGeom prst="rect">
            <a:avLst/>
          </a:prstGeom>
          <a:ln>
            <a:solidFill>
              <a:schemeClr val="tx1"/>
            </a:solidFill>
            <a:prstDash val="lgDashDot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Sp: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ciudad</a:t>
            </a:r>
          </a:p>
        </p:txBody>
      </p:sp>
      <p:sp>
        <p:nvSpPr>
          <p:cNvPr id="8" name="Down Arrow 7"/>
          <p:cNvSpPr/>
          <p:nvPr/>
        </p:nvSpPr>
        <p:spPr>
          <a:xfrm>
            <a:off x="4038600" y="2209800"/>
            <a:ext cx="1066800" cy="45720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Block Arc 8"/>
          <p:cNvSpPr/>
          <p:nvPr/>
        </p:nvSpPr>
        <p:spPr>
          <a:xfrm>
            <a:off x="1447800" y="2819400"/>
            <a:ext cx="6324600" cy="3657600"/>
          </a:xfrm>
          <a:prstGeom prst="blockArc">
            <a:avLst>
              <a:gd name="adj1" fmla="val 10880571"/>
              <a:gd name="adj2" fmla="val 0"/>
              <a:gd name="adj3" fmla="val 25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0" y="3124200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      </a:t>
            </a:r>
            <a:r>
              <a:rPr lang="en-US" sz="3200" dirty="0" smtClean="0"/>
              <a:t>Cat: </a:t>
            </a:r>
            <a:r>
              <a:rPr lang="en-US" sz="3200" dirty="0" err="1" smtClean="0"/>
              <a:t>ciutat</a:t>
            </a:r>
            <a:r>
              <a:rPr lang="en-US" sz="3200" dirty="0" smtClean="0"/>
              <a:t>  </a:t>
            </a:r>
            <a:endParaRPr 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animBg="1"/>
      <p:bldP spid="7" grpId="1" animBg="1"/>
      <p:bldP spid="8" grpId="0" animBg="1"/>
      <p:bldP spid="9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3276600" y="381000"/>
            <a:ext cx="2590800" cy="1752600"/>
          </a:xfrm>
          <a:prstGeom prst="rect">
            <a:avLst/>
          </a:prstGeom>
          <a:ln>
            <a:solidFill>
              <a:schemeClr val="accent1"/>
            </a:solidFill>
            <a:prstDash val="dashDot"/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Lat: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scala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‘ladder’</a:t>
            </a:r>
          </a:p>
        </p:txBody>
      </p:sp>
      <p:sp>
        <p:nvSpPr>
          <p:cNvPr id="5" name="Chevron 4"/>
          <p:cNvSpPr/>
          <p:nvPr/>
        </p:nvSpPr>
        <p:spPr>
          <a:xfrm>
            <a:off x="3200400" y="2438400"/>
            <a:ext cx="685800" cy="1371600"/>
          </a:xfrm>
          <a:prstGeom prst="chevron">
            <a:avLst/>
          </a:prstGeom>
          <a:solidFill>
            <a:schemeClr val="accent1"/>
          </a:solidFill>
          <a:scene3d>
            <a:camera prst="orthographicFront">
              <a:rot lat="0" lon="5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33400" y="4724400"/>
            <a:ext cx="2590800" cy="1447800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Fr: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échelle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6019800" y="4724400"/>
            <a:ext cx="2590800" cy="1447800"/>
          </a:xfrm>
          <a:prstGeom prst="rect">
            <a:avLst/>
          </a:prstGeom>
          <a:ln>
            <a:solidFill>
              <a:schemeClr val="tx1"/>
            </a:solidFill>
            <a:prstDash val="lgDashDot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Sp: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escala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4038600" y="2209800"/>
            <a:ext cx="1066800" cy="45720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Block Arc 8"/>
          <p:cNvSpPr/>
          <p:nvPr/>
        </p:nvSpPr>
        <p:spPr>
          <a:xfrm>
            <a:off x="1447800" y="2819400"/>
            <a:ext cx="6324600" cy="3657600"/>
          </a:xfrm>
          <a:prstGeom prst="blockArc">
            <a:avLst>
              <a:gd name="adj1" fmla="val 10880571"/>
              <a:gd name="adj2" fmla="val 0"/>
              <a:gd name="adj3" fmla="val 25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62200" y="3200400"/>
            <a:ext cx="4953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/>
              <a:t>   </a:t>
            </a:r>
            <a:r>
              <a:rPr lang="en-US" sz="3000" dirty="0" err="1" smtClean="0"/>
              <a:t>Occ</a:t>
            </a:r>
            <a:r>
              <a:rPr lang="en-US" sz="3000" dirty="0" smtClean="0"/>
              <a:t>: </a:t>
            </a:r>
            <a:r>
              <a:rPr lang="en-US" sz="3000" dirty="0" err="1" smtClean="0"/>
              <a:t>escala</a:t>
            </a:r>
            <a:r>
              <a:rPr lang="en-US" sz="3000" dirty="0" smtClean="0"/>
              <a:t> </a:t>
            </a:r>
            <a:r>
              <a:rPr lang="en-US" sz="3000" dirty="0" smtClean="0"/>
              <a:t>     </a:t>
            </a:r>
            <a:r>
              <a:rPr lang="en-US" sz="3000" dirty="0" smtClean="0"/>
              <a:t>Cat: </a:t>
            </a:r>
            <a:r>
              <a:rPr lang="en-US" sz="3000" dirty="0" err="1" smtClean="0"/>
              <a:t>escala</a:t>
            </a:r>
            <a:r>
              <a:rPr lang="en-US" sz="3000" dirty="0" smtClean="0"/>
              <a:t>  </a:t>
            </a:r>
            <a:endParaRPr lang="en-US" sz="3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animBg="1"/>
      <p:bldP spid="7" grpId="0" animBg="1"/>
      <p:bldP spid="8" grpId="0" animBg="1"/>
      <p:bldP spid="9" grpId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3276600" y="381000"/>
            <a:ext cx="2590800" cy="1752600"/>
          </a:xfrm>
          <a:prstGeom prst="rect">
            <a:avLst/>
          </a:prstGeom>
          <a:ln>
            <a:solidFill>
              <a:schemeClr val="accent1"/>
            </a:solidFill>
            <a:prstDash val="dashDot"/>
          </a:ln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Lat: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sperare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‘hope’</a:t>
            </a:r>
          </a:p>
        </p:txBody>
      </p:sp>
      <p:sp>
        <p:nvSpPr>
          <p:cNvPr id="5" name="Chevron 4"/>
          <p:cNvSpPr/>
          <p:nvPr/>
        </p:nvSpPr>
        <p:spPr>
          <a:xfrm>
            <a:off x="3200400" y="2438400"/>
            <a:ext cx="685800" cy="1371600"/>
          </a:xfrm>
          <a:prstGeom prst="chevron">
            <a:avLst/>
          </a:prstGeom>
          <a:solidFill>
            <a:schemeClr val="accent1"/>
          </a:solidFill>
          <a:scene3d>
            <a:camera prst="orthographicFront">
              <a:rot lat="0" lon="5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533400" y="4724400"/>
            <a:ext cx="2590800" cy="1447800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Fr: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espérer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6019800" y="4724400"/>
            <a:ext cx="2590800" cy="1447800"/>
          </a:xfrm>
          <a:prstGeom prst="rect">
            <a:avLst/>
          </a:prstGeom>
          <a:ln>
            <a:solidFill>
              <a:schemeClr val="tx1"/>
            </a:solidFill>
            <a:prstDash val="lgDashDot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Sp: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esperar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4038600" y="2209800"/>
            <a:ext cx="1066800" cy="45720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Block Arc 8"/>
          <p:cNvSpPr/>
          <p:nvPr/>
        </p:nvSpPr>
        <p:spPr>
          <a:xfrm>
            <a:off x="1447800" y="2819400"/>
            <a:ext cx="6324600" cy="3657600"/>
          </a:xfrm>
          <a:prstGeom prst="blockArc">
            <a:avLst>
              <a:gd name="adj1" fmla="val 10880571"/>
              <a:gd name="adj2" fmla="val 0"/>
              <a:gd name="adj3" fmla="val 25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0" y="3276600"/>
            <a:ext cx="502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</a:t>
            </a:r>
            <a:r>
              <a:rPr lang="en-US" sz="2800" dirty="0" err="1" smtClean="0"/>
              <a:t>Occ</a:t>
            </a:r>
            <a:r>
              <a:rPr lang="en-US" sz="2800" dirty="0" smtClean="0"/>
              <a:t>: </a:t>
            </a:r>
            <a:r>
              <a:rPr lang="en-US" sz="2800" dirty="0" err="1" smtClean="0"/>
              <a:t>esperar</a:t>
            </a:r>
            <a:r>
              <a:rPr lang="en-US" sz="2800" dirty="0" smtClean="0"/>
              <a:t> </a:t>
            </a:r>
            <a:r>
              <a:rPr lang="en-US" sz="2800" dirty="0" smtClean="0"/>
              <a:t>     </a:t>
            </a:r>
            <a:r>
              <a:rPr lang="en-US" sz="2800" dirty="0" smtClean="0"/>
              <a:t>Cat: </a:t>
            </a:r>
            <a:r>
              <a:rPr lang="en-US" sz="2800" dirty="0" err="1" smtClean="0"/>
              <a:t>esperar</a:t>
            </a:r>
            <a:r>
              <a:rPr lang="en-US" sz="2800" dirty="0" smtClean="0"/>
              <a:t>  </a:t>
            </a:r>
            <a:endParaRPr 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build="allAtOnce" animBg="1"/>
      <p:bldP spid="6" grpId="0" animBg="1"/>
      <p:bldP spid="7" grpId="0" animBg="1"/>
      <p:bldP spid="8" grpId="0" animBg="1"/>
      <p:bldP spid="9" grpId="0" animBg="1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286000"/>
            <a:ext cx="3733800" cy="4114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Few morphemes</a:t>
            </a:r>
          </a:p>
          <a:p>
            <a:pPr>
              <a:buNone/>
            </a:pPr>
            <a:r>
              <a:rPr lang="en-US" dirty="0" smtClean="0"/>
              <a:t>	PERIPHRASIS </a:t>
            </a:r>
          </a:p>
          <a:p>
            <a:pPr>
              <a:buNone/>
            </a:pPr>
            <a:r>
              <a:rPr lang="en-US" dirty="0" smtClean="0"/>
              <a:t>Use of auxiliary verbs</a:t>
            </a:r>
          </a:p>
          <a:p>
            <a:pPr>
              <a:buNone/>
            </a:pPr>
            <a:r>
              <a:rPr lang="en-US" dirty="0" smtClean="0"/>
              <a:t>	Je </a:t>
            </a:r>
            <a:r>
              <a:rPr lang="en-US" dirty="0" err="1" smtClean="0"/>
              <a:t>vais</a:t>
            </a:r>
            <a:r>
              <a:rPr lang="en-US" dirty="0" smtClean="0"/>
              <a:t> chanter</a:t>
            </a:r>
          </a:p>
          <a:p>
            <a:pPr>
              <a:buNone/>
            </a:pPr>
            <a:r>
              <a:rPr lang="en-US" dirty="0" smtClean="0"/>
              <a:t>Comparatives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Paco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alto </a:t>
            </a:r>
            <a:r>
              <a:rPr lang="en-US" dirty="0" err="1" smtClean="0"/>
              <a:t>que</a:t>
            </a:r>
            <a:r>
              <a:rPr lang="en-US" dirty="0" smtClean="0"/>
              <a:t> Eugenio.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2209800"/>
            <a:ext cx="44196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/>
              <a:t>Many m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orphemes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INFLECTION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noProof="0" dirty="0" smtClean="0"/>
              <a:t>Verb – conjugation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/>
              <a:t>	</a:t>
            </a:r>
            <a:r>
              <a:rPr lang="en-US" sz="3200" dirty="0" err="1" smtClean="0"/>
              <a:t>hablo</a:t>
            </a:r>
            <a:r>
              <a:rPr lang="en-US" sz="3200" dirty="0" smtClean="0"/>
              <a:t>, </a:t>
            </a:r>
            <a:r>
              <a:rPr lang="en-US" sz="3200" dirty="0" err="1" smtClean="0"/>
              <a:t>hablas</a:t>
            </a:r>
            <a:r>
              <a:rPr lang="en-US" sz="3200" dirty="0" smtClean="0"/>
              <a:t>, </a:t>
            </a:r>
            <a:endParaRPr lang="en-U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/>
              <a:t>	</a:t>
            </a:r>
            <a:r>
              <a:rPr lang="en-US" sz="3200" dirty="0" err="1" smtClean="0"/>
              <a:t>habla</a:t>
            </a:r>
            <a:r>
              <a:rPr lang="en-US" sz="3200" dirty="0" smtClean="0"/>
              <a:t>, etc.</a:t>
            </a:r>
            <a:endParaRPr lang="en-US" sz="3200" noProof="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Nouns – </a:t>
            </a:r>
            <a:r>
              <a:rPr kumimoji="0" lang="en-US" sz="30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n/</a:t>
            </a:r>
            <a:r>
              <a:rPr kumimoji="0" lang="en-US" sz="3000" b="0" i="0" u="none" strike="noStrike" kern="1200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adj</a:t>
            </a:r>
            <a:r>
              <a:rPr kumimoji="0" lang="en-US" sz="30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agreement</a:t>
            </a:r>
            <a:endParaRPr kumimoji="0" lang="en-US" sz="30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noProof="0" dirty="0" smtClean="0"/>
              <a:t>	</a:t>
            </a:r>
            <a:r>
              <a:rPr lang="en-US" sz="3200" noProof="0" dirty="0" err="1" smtClean="0"/>
              <a:t>libro</a:t>
            </a:r>
            <a:r>
              <a:rPr lang="en-US" sz="3200" noProof="0" dirty="0" smtClean="0"/>
              <a:t>          </a:t>
            </a:r>
            <a:r>
              <a:rPr lang="en-US" sz="3200" noProof="0" dirty="0" err="1" smtClean="0"/>
              <a:t>libros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828800" y="6019800"/>
            <a:ext cx="533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57200" y="457200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+mj-lt"/>
              </a:rPr>
              <a:t>MORPHOLOGY</a:t>
            </a:r>
            <a:endParaRPr lang="en-US" sz="4400" dirty="0">
              <a:latin typeface="+mj-lt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1371600"/>
            <a:ext cx="3657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SYNTACTIC</a:t>
            </a:r>
            <a:endParaRPr lang="en-US" dirty="0"/>
          </a:p>
        </p:txBody>
      </p:sp>
      <p:sp>
        <p:nvSpPr>
          <p:cNvPr id="9" name="Title 7"/>
          <p:cNvSpPr txBox="1">
            <a:spLocks/>
          </p:cNvSpPr>
          <p:nvPr/>
        </p:nvSpPr>
        <p:spPr>
          <a:xfrm>
            <a:off x="4800600" y="1447800"/>
            <a:ext cx="36576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ANALY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TIC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8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405</Words>
  <Application>Microsoft Office PowerPoint</Application>
  <PresentationFormat>On-screen Show (4:3)</PresentationFormat>
  <Paragraphs>106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Where does Catalan fit? Part II  Joy Burdette Joann Gavigan </vt:lpstr>
      <vt:lpstr>Phonology</vt:lpstr>
      <vt:lpstr>Slide 3</vt:lpstr>
      <vt:lpstr>Slide 4</vt:lpstr>
      <vt:lpstr>Slide 5</vt:lpstr>
      <vt:lpstr>Slide 6</vt:lpstr>
      <vt:lpstr>Slide 7</vt:lpstr>
      <vt:lpstr>Slide 8</vt:lpstr>
      <vt:lpstr>SYNTACTIC</vt:lpstr>
      <vt:lpstr>Synthetic vs. Analytic</vt:lpstr>
      <vt:lpstr>Bibliography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joann</dc:creator>
  <cp:lastModifiedBy>joann</cp:lastModifiedBy>
  <cp:revision>37</cp:revision>
  <dcterms:created xsi:type="dcterms:W3CDTF">2010-07-31T21:53:36Z</dcterms:created>
  <dcterms:modified xsi:type="dcterms:W3CDTF">2010-08-03T01:58:17Z</dcterms:modified>
</cp:coreProperties>
</file>